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9"/>
  </p:notesMasterIdLst>
  <p:sldIdLst>
    <p:sldId id="256" r:id="rId2"/>
    <p:sldId id="257" r:id="rId3"/>
    <p:sldId id="258" r:id="rId4"/>
    <p:sldId id="259" r:id="rId5"/>
    <p:sldId id="260" r:id="rId6"/>
    <p:sldId id="261" r:id="rId7"/>
    <p:sldId id="262" r:id="rId8"/>
    <p:sldId id="263" r:id="rId9"/>
    <p:sldId id="265" r:id="rId10"/>
    <p:sldId id="311" r:id="rId11"/>
    <p:sldId id="267" r:id="rId12"/>
    <p:sldId id="268" r:id="rId13"/>
    <p:sldId id="269" r:id="rId14"/>
    <p:sldId id="270" r:id="rId15"/>
    <p:sldId id="271" r:id="rId16"/>
    <p:sldId id="273" r:id="rId17"/>
    <p:sldId id="308" r:id="rId18"/>
    <p:sldId id="274" r:id="rId19"/>
    <p:sldId id="275" r:id="rId20"/>
    <p:sldId id="276" r:id="rId21"/>
    <p:sldId id="277" r:id="rId22"/>
    <p:sldId id="279" r:id="rId23"/>
    <p:sldId id="280" r:id="rId24"/>
    <p:sldId id="281" r:id="rId25"/>
    <p:sldId id="283" r:id="rId26"/>
    <p:sldId id="284" r:id="rId27"/>
    <p:sldId id="285" r:id="rId28"/>
    <p:sldId id="303" r:id="rId29"/>
    <p:sldId id="309" r:id="rId30"/>
    <p:sldId id="304" r:id="rId31"/>
    <p:sldId id="310" r:id="rId32"/>
    <p:sldId id="307" r:id="rId33"/>
    <p:sldId id="287" r:id="rId34"/>
    <p:sldId id="288" r:id="rId35"/>
    <p:sldId id="289" r:id="rId36"/>
    <p:sldId id="290" r:id="rId37"/>
    <p:sldId id="291" r:id="rId38"/>
    <p:sldId id="292" r:id="rId39"/>
    <p:sldId id="293" r:id="rId40"/>
    <p:sldId id="295" r:id="rId41"/>
    <p:sldId id="294" r:id="rId42"/>
    <p:sldId id="312" r:id="rId43"/>
    <p:sldId id="296" r:id="rId44"/>
    <p:sldId id="299" r:id="rId45"/>
    <p:sldId id="300" r:id="rId46"/>
    <p:sldId id="301" r:id="rId47"/>
    <p:sldId id="30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1"/>
    <p:restoredTop sz="81654"/>
  </p:normalViewPr>
  <p:slideViewPr>
    <p:cSldViewPr snapToGrid="0" snapToObjects="1">
      <p:cViewPr varScale="1">
        <p:scale>
          <a:sx n="92" d="100"/>
          <a:sy n="92" d="100"/>
        </p:scale>
        <p:origin x="20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03/06/19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14</a:t>
            </a:fld>
            <a:endParaRPr lang="it-IT"/>
          </a:p>
        </p:txBody>
      </p:sp>
    </p:spTree>
    <p:extLst>
      <p:ext uri="{BB962C8B-B14F-4D97-AF65-F5344CB8AC3E}">
        <p14:creationId xmlns:p14="http://schemas.microsoft.com/office/powerpoint/2010/main" val="1427420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br>
              <a:rPr lang="it-IT" dirty="0"/>
            </a:br>
            <a:r>
              <a:rPr lang="it-IT" sz="1200" dirty="0"/>
              <a:t>Il sito web </a:t>
            </a:r>
            <a:r>
              <a:rPr lang="it-IT" sz="1200" b="1" dirty="0"/>
              <a:t>deve</a:t>
            </a:r>
            <a:r>
              <a:rPr lang="it-IT" sz="1200" dirty="0"/>
              <a:t> permettere agli utenti che posseggono uno o più immobili, di metterli a disposizione delle persone che si ritrovano in una situazione di emergenza;</a:t>
            </a:r>
          </a:p>
          <a:p>
            <a:r>
              <a:rPr lang="it-IT" sz="1200" dirty="0"/>
              <a:t>Il sito web </a:t>
            </a:r>
            <a:r>
              <a:rPr lang="it-IT" sz="1200" b="1" dirty="0"/>
              <a:t>deve</a:t>
            </a:r>
            <a:r>
              <a:rPr lang="it-IT" sz="1200" dirty="0"/>
              <a:t> permettere agli utenti che posseggono uno o più immobili, di decidere il periodo in cui è possibile utilizzare l’abitazione, tenendo conto che la data può essere prorogata ma non anticipata;</a:t>
            </a:r>
          </a:p>
          <a:p>
            <a:r>
              <a:rPr lang="it-IT" sz="1200" dirty="0"/>
              <a:t>Il sito web </a:t>
            </a:r>
            <a:r>
              <a:rPr lang="it-IT" sz="1200" b="1" dirty="0"/>
              <a:t>deve</a:t>
            </a:r>
            <a:r>
              <a:rPr lang="it-IT" sz="1200" dirty="0"/>
              <a:t> permettere agli utenti di visualizzare tutte le informazioni relative agli immobili inseriti e al loro stato di assegnazione;</a:t>
            </a:r>
          </a:p>
          <a:p>
            <a:r>
              <a:rPr lang="it-IT" sz="1200" dirty="0"/>
              <a:t>Il sito web </a:t>
            </a:r>
            <a:r>
              <a:rPr lang="it-IT" sz="1200" b="1" dirty="0"/>
              <a:t>deve</a:t>
            </a:r>
            <a:r>
              <a:rPr lang="it-IT" sz="1200" dirty="0"/>
              <a:t> permettere agli operatori della Protezione Civile di assegnare un immobile alle persone che ne hanno bisogno;</a:t>
            </a:r>
          </a:p>
          <a:p>
            <a:r>
              <a:rPr lang="it-IT" sz="1200" dirty="0"/>
              <a:t>Il sito web </a:t>
            </a:r>
            <a:r>
              <a:rPr lang="it-IT" sz="1200" b="1" dirty="0"/>
              <a:t>deve</a:t>
            </a:r>
            <a:r>
              <a:rPr lang="it-IT" sz="1200" dirty="0"/>
              <a:t> permettere agli operatori della Protezione Civile di trovare la miglior sistemazione possibile vicina alla casa che un nucleo familiare ha lasciato; </a:t>
            </a:r>
          </a:p>
          <a:p>
            <a:r>
              <a:rPr lang="it-IT" sz="1200" dirty="0"/>
              <a:t>Il sito web </a:t>
            </a:r>
            <a:r>
              <a:rPr lang="it-IT" sz="1200" b="1" dirty="0"/>
              <a:t>deve</a:t>
            </a:r>
            <a:r>
              <a:rPr lang="it-IT" sz="1200" dirty="0"/>
              <a:t> permettere agli operatori della Protezione Civile di inserire una lista di persone che hanno bisogno di una sistemazione temporanea;</a:t>
            </a:r>
          </a:p>
          <a:p>
            <a:r>
              <a:rPr lang="it-IT" sz="1200" dirty="0"/>
              <a:t>Il sito web </a:t>
            </a:r>
            <a:r>
              <a:rPr lang="it-IT" sz="1200" b="1" dirty="0"/>
              <a:t>deve</a:t>
            </a:r>
            <a:r>
              <a:rPr lang="it-IT" sz="1200" dirty="0"/>
              <a:t> permettere agli operatori della Protezione Civile di visualizzare la sistemazione provvisoria attuale di ciascun cittadino coinvolto;</a:t>
            </a:r>
          </a:p>
          <a:p>
            <a:r>
              <a:rPr lang="it-IT" sz="1200" dirty="0"/>
              <a:t>Il sito web </a:t>
            </a:r>
            <a:r>
              <a:rPr lang="it-IT" sz="1200" b="1" dirty="0"/>
              <a:t>deve</a:t>
            </a:r>
            <a:r>
              <a:rPr lang="it-IT" sz="1200" dirty="0"/>
              <a:t> permettere agli operatori della Protezione Civile di visualizzare in ogni momento tutti i dettagli relativi ad un immobile;</a:t>
            </a:r>
          </a:p>
          <a:p>
            <a:r>
              <a:rPr lang="it-IT" sz="1200" dirty="0"/>
              <a:t>Il sito web </a:t>
            </a:r>
            <a:r>
              <a:rPr lang="it-IT" sz="1200" b="1" dirty="0"/>
              <a:t>deve</a:t>
            </a:r>
            <a:r>
              <a:rPr lang="it-IT" sz="1200" dirty="0"/>
              <a:t> permettere agli operatori della Protezione Civile di visualizzare e gestire gli occupanti di ogni immobile.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16</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0"/>
            <a:r>
              <a:rPr lang="it-IT" sz="1200" dirty="0"/>
              <a:t>Altri sono</a:t>
            </a:r>
          </a:p>
          <a:p>
            <a:pPr lvl="0"/>
            <a:r>
              <a:rPr lang="it-IT" sz="1200" dirty="0"/>
              <a:t>Basso carico percepito: L’utente deve svolgere i task desiderati in maniera semplice e con un numero non elevato di passaggi.</a:t>
            </a:r>
          </a:p>
          <a:p>
            <a:pPr lvl="0"/>
            <a:r>
              <a:rPr lang="it-IT" sz="1200" dirty="0"/>
              <a:t>Nessuna interruzione per l’utente: L’utente non deve essere distratto né interrotto da elementi che non siano relativi al task che intende svolgere.</a:t>
            </a:r>
          </a:p>
          <a:p>
            <a:pPr lvl="0"/>
            <a:r>
              <a:rPr lang="it-IT" sz="1200" dirty="0"/>
              <a:t>Tolleranza agli errori: Deve essere improbabile che l’utente intraprenda un procedimento errato relativamente al task che intende svolgere.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322990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1290953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803556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3938306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33</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35</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a:p>
            <a:r>
              <a:rPr lang="it-IT" dirty="0"/>
              <a:t>//RICORDATI DI METTERE LE ANIMAZIONI!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41</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42</a:t>
            </a:fld>
            <a:endParaRPr lang="it-IT"/>
          </a:p>
        </p:txBody>
      </p:sp>
    </p:spTree>
    <p:extLst>
      <p:ext uri="{BB962C8B-B14F-4D97-AF65-F5344CB8AC3E}">
        <p14:creationId xmlns:p14="http://schemas.microsoft.com/office/powerpoint/2010/main" val="3157853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44</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Bisogna effettuare il censimento della popolazione colpita.</a:t>
            </a:r>
            <a:br>
              <a:rPr lang="it-IT" dirty="0"/>
            </a:br>
            <a:r>
              <a:rPr lang="it-IT" dirty="0"/>
              <a:t>Intanto poi, mentre si individua una sistemazione successiva, le popolazioni colpite sono costrette a passare un periodo in tendopoli</a:t>
            </a:r>
          </a:p>
        </p:txBody>
      </p:sp>
      <p:sp>
        <p:nvSpPr>
          <p:cNvPr id="4" name="Segnaposto numero diapositiva 3"/>
          <p:cNvSpPr>
            <a:spLocks noGrp="1"/>
          </p:cNvSpPr>
          <p:nvPr>
            <p:ph type="sldNum" sz="quarter" idx="5"/>
          </p:nvPr>
        </p:nvSpPr>
        <p:spPr/>
        <p:txBody>
          <a:bodyPr/>
          <a:lstStyle/>
          <a:p>
            <a:fld id="{1186988E-6D4A-1349-85EA-6B34906E3431}" type="slidenum">
              <a:rPr lang="it-IT" smtClean="0"/>
              <a:t>4</a:t>
            </a:fld>
            <a:endParaRPr lang="it-IT"/>
          </a:p>
        </p:txBody>
      </p:sp>
    </p:spTree>
    <p:extLst>
      <p:ext uri="{BB962C8B-B14F-4D97-AF65-F5344CB8AC3E}">
        <p14:creationId xmlns:p14="http://schemas.microsoft.com/office/powerpoint/2010/main" val="3108337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a:t>
            </a:r>
            <a:r>
              <a:rPr lang="it-IT" dirty="0" err="1"/>
              <a:t>aapetto</a:t>
            </a:r>
            <a:r>
              <a:rPr lang="it-IT" dirty="0"/>
              <a:t> a questo punto sorprendente è che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5</a:t>
            </a:fld>
            <a:endParaRPr lang="it-IT"/>
          </a:p>
        </p:txBody>
      </p:sp>
    </p:spTree>
    <p:extLst>
      <p:ext uri="{BB962C8B-B14F-4D97-AF65-F5344CB8AC3E}">
        <p14:creationId xmlns:p14="http://schemas.microsoft.com/office/powerpoint/2010/main" val="244038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i="1" dirty="0" err="1"/>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(CITTADINI DI DUE TIPI)</a:t>
            </a:r>
          </a:p>
          <a:p>
            <a:r>
              <a:rPr lang="it-IT" dirty="0"/>
              <a:t>Cittadini che vogliono mettere a disposizione degli altri i propri immobili che non usano frequentemente.</a:t>
            </a:r>
          </a:p>
          <a:p>
            <a:r>
              <a:rPr lang="it-IT" dirty="0"/>
              <a:t>Cittadini che a causa di un evento catastrofico (terremoti, alluvioni, crollo di edifici) sono costretti a lasciare, temporaneamente o definitivamente, la propria abitazione.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Operatori della Protezione Civile che hanno la necessità di assegnare, in modo rapido, la migliore soluzione abitativa possibile a chi ne ha bisogno.</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7</a:t>
            </a:fld>
            <a:endParaRPr lang="it-IT"/>
          </a:p>
        </p:txBody>
      </p:sp>
    </p:spTree>
    <p:extLst>
      <p:ext uri="{BB962C8B-B14F-4D97-AF65-F5344CB8AC3E}">
        <p14:creationId xmlns:p14="http://schemas.microsoft.com/office/powerpoint/2010/main" val="24660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a:p>
            <a:r>
              <a:rPr lang="it-IT" dirty="0"/>
              <a:t>Con l’indagine contestuale abbiamo voluto raccogliere dati relativi alle aspettative che gli utenti potrebbero riporre nel sistema proposto e alla sua utilità percepita.</a:t>
            </a:r>
          </a:p>
          <a:p>
            <a:r>
              <a:rPr lang="it-IT" dirty="0"/>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8</a:t>
            </a:fld>
            <a:endParaRPr lang="it-IT"/>
          </a:p>
        </p:txBody>
      </p:sp>
    </p:spTree>
    <p:extLst>
      <p:ext uri="{BB962C8B-B14F-4D97-AF65-F5344CB8AC3E}">
        <p14:creationId xmlns:p14="http://schemas.microsoft.com/office/powerpoint/2010/main" val="193966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A seguito delle interviste condotte con potenziali utenti ed esperti del settore e del sondaggio online, si è proceduto con la creazione di ‘</a:t>
            </a:r>
            <a:r>
              <a:rPr lang="it-IT" sz="1200" dirty="0" err="1"/>
              <a:t>Personas</a:t>
            </a:r>
            <a:r>
              <a:rPr lang="it-IT" sz="1200" dirty="0"/>
              <a:t>’ che abbiano una sintesi delle caratteristiche degli utenti target del sistema. </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11</a:t>
            </a:fld>
            <a:endParaRPr lang="it-IT"/>
          </a:p>
        </p:txBody>
      </p:sp>
    </p:spTree>
    <p:extLst>
      <p:ext uri="{BB962C8B-B14F-4D97-AF65-F5344CB8AC3E}">
        <p14:creationId xmlns:p14="http://schemas.microsoft.com/office/powerpoint/2010/main" val="302319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03/06/19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03/06/19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03/06/19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03/06/19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03/06/19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03/06/19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03/06/19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8.png"/><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5.png"/><Relationship Id="rId4"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6.png"/><Relationship Id="rId4"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1" y="3603028"/>
            <a:ext cx="4810124" cy="911117"/>
          </a:xfrm>
        </p:spPr>
        <p:txBody>
          <a:bodyPr>
            <a:normAutofit/>
          </a:bodyPr>
          <a:lstStyle/>
          <a:p>
            <a:pPr algn="l"/>
            <a:r>
              <a:rPr lang="it-IT" sz="1700" dirty="0"/>
              <a:t>Interazione Uomo Macchina e Usabilità del Software </a:t>
            </a:r>
          </a:p>
          <a:p>
            <a:pPr algn="l"/>
            <a:r>
              <a:rPr lang="it-IT" sz="1700" dirty="0"/>
              <a:t>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Cambiamenti nel piano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Successivamente all’indagine contestuale, è stato necessario apportare alcune modifiche alla nostra idea iniziale</a:t>
            </a:r>
          </a:p>
          <a:p>
            <a:r>
              <a:rPr lang="it-IT" sz="2000" dirty="0"/>
              <a:t>La vicinanza dell’alloggio provvisorio a quello di origine è risultata avere un’importanza cruciale, quindi è stata data maggiore priorità allo sviluppo della parte «geografica» del sistema, integrando maggiore controllo sui dati GPS e funzioni sul calcolo delle distanze</a:t>
            </a:r>
          </a:p>
          <a:p>
            <a:pPr marL="0" indent="0">
              <a:buNone/>
            </a:pPr>
            <a:endParaRPr lang="it-IT" dirty="0"/>
          </a:p>
        </p:txBody>
      </p:sp>
      <p:pic>
        <p:nvPicPr>
          <p:cNvPr id="5" name="Immagine 4">
            <a:extLst>
              <a:ext uri="{FF2B5EF4-FFF2-40B4-BE49-F238E27FC236}">
                <a16:creationId xmlns:a16="http://schemas.microsoft.com/office/drawing/2014/main" id="{65713FB6-4E0F-A84A-AA28-B3BF7DF5670A}"/>
              </a:ext>
            </a:extLst>
          </p:cNvPr>
          <p:cNvPicPr>
            <a:picLocks noChangeAspect="1"/>
          </p:cNvPicPr>
          <p:nvPr/>
        </p:nvPicPr>
        <p:blipFill>
          <a:blip r:embed="rId3"/>
          <a:stretch>
            <a:fillRect/>
          </a:stretch>
        </p:blipFill>
        <p:spPr>
          <a:xfrm>
            <a:off x="3420340" y="3873644"/>
            <a:ext cx="2303319" cy="2303319"/>
          </a:xfrm>
          <a:prstGeom prst="rect">
            <a:avLst/>
          </a:prstGeom>
        </p:spPr>
      </p:pic>
    </p:spTree>
    <p:extLst>
      <p:ext uri="{BB962C8B-B14F-4D97-AF65-F5344CB8AC3E}">
        <p14:creationId xmlns:p14="http://schemas.microsoft.com/office/powerpoint/2010/main" val="1253971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6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8" dur="6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9" dur="600"/>
                                        <p:tgtEl>
                                          <p:spTgt spid="6">
                                            <p:txEl>
                                              <p:pRg st="1" end="1"/>
                                            </p:txEl>
                                          </p:spTgt>
                                        </p:tgtEl>
                                      </p:cBhvr>
                                    </p:animEffect>
                                  </p:childTnLst>
                                </p:cTn>
                              </p:par>
                            </p:childTnLst>
                          </p:cTn>
                        </p:par>
                        <p:par>
                          <p:cTn id="10" fill="hold">
                            <p:stCondLst>
                              <p:cond delay="600"/>
                            </p:stCondLst>
                            <p:childTnLst>
                              <p:par>
                                <p:cTn id="11" presetID="3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EF49F7C-9549-7849-90AB-A075172B79C2}"/>
              </a:ext>
            </a:extLst>
          </p:cNvPr>
          <p:cNvPicPr>
            <a:picLocks noChangeAspect="1"/>
          </p:cNvPicPr>
          <p:nvPr/>
        </p:nvPicPr>
        <p:blipFill>
          <a:blip r:embed="rId3">
            <a:alphaModFix amt="20000"/>
          </a:blip>
          <a:stretch>
            <a:fillRect/>
          </a:stretch>
        </p:blipFill>
        <p:spPr>
          <a:xfrm>
            <a:off x="5264150" y="3240087"/>
            <a:ext cx="3251200" cy="32512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Si è proceduto con la costruzione di ‘</a:t>
            </a:r>
            <a:r>
              <a:rPr lang="it-IT" sz="2400" dirty="0" err="1"/>
              <a:t>Personas</a:t>
            </a:r>
            <a:r>
              <a:rPr lang="it-IT" sz="2400" dirty="0"/>
              <a:t>’ che incarnassero una sintesi delle caratteristiche degli utenti target del sistema. </a:t>
            </a:r>
          </a:p>
          <a:p>
            <a:endParaRPr lang="it-IT" sz="1800" dirty="0"/>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en" dirty="0" err="1"/>
              <a:t>Gli</a:t>
            </a:r>
            <a:r>
              <a:rPr lang="en" dirty="0"/>
              <a:t>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90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Funzionali (Principali)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779030"/>
          </a:xfrm>
        </p:spPr>
        <p:txBody>
          <a:bodyPr>
            <a:noAutofit/>
          </a:bodyPr>
          <a:lstStyle/>
          <a:p>
            <a:r>
              <a:rPr lang="it-IT" sz="1800" dirty="0"/>
              <a:t>Sono stati individuati i requisiti funzionali, cioè le funzioni che il sistema deve fornire. </a:t>
            </a:r>
          </a:p>
          <a:p>
            <a:endParaRPr lang="it-IT" sz="1800" dirty="0"/>
          </a:p>
          <a:p>
            <a:endParaRPr lang="it-IT" sz="1800" dirty="0"/>
          </a:p>
          <a:p>
            <a:pPr marL="0" indent="0">
              <a:buNone/>
            </a:pPr>
            <a:endParaRPr lang="it-IT" sz="1400" dirty="0"/>
          </a:p>
        </p:txBody>
      </p:sp>
      <p:sp>
        <p:nvSpPr>
          <p:cNvPr id="5" name="Rettangolo con due angoli in diagonale arrotondati 4">
            <a:extLst>
              <a:ext uri="{FF2B5EF4-FFF2-40B4-BE49-F238E27FC236}">
                <a16:creationId xmlns:a16="http://schemas.microsoft.com/office/drawing/2014/main" id="{C4C4C2AC-6CC6-034C-861C-CD7CA574A0CD}"/>
              </a:ext>
            </a:extLst>
          </p:cNvPr>
          <p:cNvSpPr/>
          <p:nvPr/>
        </p:nvSpPr>
        <p:spPr>
          <a:xfrm>
            <a:off x="628650" y="265628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utenti che posseggono uno o più immobili, di metterli a disposizione delle persone che si ritrovano in una situazione di emergenza;</a:t>
            </a:r>
          </a:p>
        </p:txBody>
      </p:sp>
      <p:sp>
        <p:nvSpPr>
          <p:cNvPr id="12" name="Rettangolo con due angoli in diagonale arrotondati 11">
            <a:extLst>
              <a:ext uri="{FF2B5EF4-FFF2-40B4-BE49-F238E27FC236}">
                <a16:creationId xmlns:a16="http://schemas.microsoft.com/office/drawing/2014/main" id="{8A69D6A1-743C-E64E-A42B-2371D70E70FF}"/>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assegnare un immobile alle persone che ne hanno bisogno;</a:t>
            </a:r>
          </a:p>
        </p:txBody>
      </p:sp>
      <p:sp>
        <p:nvSpPr>
          <p:cNvPr id="13" name="Rettangolo con due angoli in diagonale arrotondati 12">
            <a:extLst>
              <a:ext uri="{FF2B5EF4-FFF2-40B4-BE49-F238E27FC236}">
                <a16:creationId xmlns:a16="http://schemas.microsoft.com/office/drawing/2014/main" id="{90757068-7B5F-214B-98D8-88E82B51112E}"/>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trovare la miglior sistemazione possibile per ogni cittadino, in base a </a:t>
            </a:r>
            <a:r>
              <a:rPr lang="it-IT" sz="1600"/>
              <a:t>criteri specifici</a:t>
            </a:r>
            <a:endParaRPr lang="it-IT" sz="1600" dirty="0"/>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di Usabilità (Principali)</a:t>
            </a:r>
          </a:p>
        </p:txBody>
      </p:sp>
      <p:sp>
        <p:nvSpPr>
          <p:cNvPr id="7" name="Rettangolo con due angoli in diagonale arrotondati 6">
            <a:extLst>
              <a:ext uri="{FF2B5EF4-FFF2-40B4-BE49-F238E27FC236}">
                <a16:creationId xmlns:a16="http://schemas.microsoft.com/office/drawing/2014/main" id="{2FBB6E34-9002-E04E-AE2F-1F70662A1E75}"/>
              </a:ext>
            </a:extLst>
          </p:cNvPr>
          <p:cNvSpPr/>
          <p:nvPr/>
        </p:nvSpPr>
        <p:spPr>
          <a:xfrm>
            <a:off x="628650" y="2670316"/>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Efficacia</a:t>
            </a:r>
            <a:r>
              <a:rPr lang="it-IT" sz="1600" dirty="0"/>
              <a:t>: Il sistema deve consentire di portare a termine i task con successo nella quasi totalità dei casi,  senza o con pochi errori da parte dell’utente.</a:t>
            </a:r>
          </a:p>
        </p:txBody>
      </p:sp>
      <p:sp>
        <p:nvSpPr>
          <p:cNvPr id="8" name="Rettangolo con due angoli in diagonale arrotondati 7">
            <a:extLst>
              <a:ext uri="{FF2B5EF4-FFF2-40B4-BE49-F238E27FC236}">
                <a16:creationId xmlns:a16="http://schemas.microsoft.com/office/drawing/2014/main" id="{DF0E845A-D6D2-C14F-8BF5-F91BD770E1FC}"/>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Intuitività</a:t>
            </a:r>
            <a:r>
              <a:rPr lang="it-IT" sz="1600" dirty="0"/>
              <a:t>: L’interfaccia deve essere semplice da apprendere e da navigare; le etichette dei bottoni dovranno essere chiare, così come eventuali titoli di finestre, messaggi di conferma/errore e quant’altro.</a:t>
            </a:r>
          </a:p>
        </p:txBody>
      </p:sp>
      <p:sp>
        <p:nvSpPr>
          <p:cNvPr id="9" name="Rettangolo con due angoli in diagonale arrotondati 8">
            <a:extLst>
              <a:ext uri="{FF2B5EF4-FFF2-40B4-BE49-F238E27FC236}">
                <a16:creationId xmlns:a16="http://schemas.microsoft.com/office/drawing/2014/main" id="{8A69FB03-33FC-D04F-97C9-D3BBF3258961}"/>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t-IT" sz="1600" b="1" dirty="0"/>
              <a:t>Efficienza</a:t>
            </a:r>
            <a:r>
              <a:rPr lang="it-IT" sz="1600" dirty="0"/>
              <a:t>: L’utente deve poter ottenere tutte le informazioni che desidera e svolgere ogni azione possibile in tempi rapidi.</a:t>
            </a:r>
          </a:p>
        </p:txBody>
      </p:sp>
    </p:spTree>
    <p:extLst>
      <p:ext uri="{BB962C8B-B14F-4D97-AF65-F5344CB8AC3E}">
        <p14:creationId xmlns:p14="http://schemas.microsoft.com/office/powerpoint/2010/main" val="22814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044364342"/>
              </p:ext>
            </p:extLst>
          </p:nvPr>
        </p:nvGraphicFramePr>
        <p:xfrm>
          <a:off x="628650" y="1928190"/>
          <a:ext cx="7886700" cy="4564683"/>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526115">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689298">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Possibilità di aggiungere l’immobile in un sistema centralizzato, fornendone tutti i dettagli.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101025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602514">
                <a:tc>
                  <a:txBody>
                    <a:bodyPr/>
                    <a:lstStyle/>
                    <a:p>
                      <a:pPr>
                        <a:lnSpc>
                          <a:spcPct val="107000"/>
                        </a:lnSpc>
                        <a:spcAft>
                          <a:spcPts val="0"/>
                        </a:spcAft>
                      </a:pPr>
                      <a:r>
                        <a:rPr lang="it-IT" sz="1100" dirty="0">
                          <a:effectLst/>
                        </a:rPr>
                        <a:t>Stesura dell’elenco di sfollati usando carta e penna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Visualizzazione di un elenco dei cittadini che hanno necessità di un immobile.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806383">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Possibilità di avere una sezione di modifica delle informazioni/disponibilità dell’immobile.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930121">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pic>
        <p:nvPicPr>
          <p:cNvPr id="4" name="Immagine 3">
            <a:extLst>
              <a:ext uri="{FF2B5EF4-FFF2-40B4-BE49-F238E27FC236}">
                <a16:creationId xmlns:a16="http://schemas.microsoft.com/office/drawing/2014/main" id="{810C49BC-AD61-3145-B133-5CC35A950E96}"/>
              </a:ext>
            </a:extLst>
          </p:cNvPr>
          <p:cNvPicPr>
            <a:picLocks noChangeAspect="1"/>
          </p:cNvPicPr>
          <p:nvPr/>
        </p:nvPicPr>
        <p:blipFill>
          <a:blip r:embed="rId3"/>
          <a:stretch>
            <a:fillRect/>
          </a:stretch>
        </p:blipFill>
        <p:spPr>
          <a:xfrm>
            <a:off x="6153150" y="4129087"/>
            <a:ext cx="2362200" cy="2362200"/>
          </a:xfrm>
          <a:prstGeom prst="rect">
            <a:avLst/>
          </a:prstGeom>
        </p:spPr>
      </p:pic>
    </p:spTree>
    <p:extLst>
      <p:ext uri="{BB962C8B-B14F-4D97-AF65-F5344CB8AC3E}">
        <p14:creationId xmlns:p14="http://schemas.microsoft.com/office/powerpoint/2010/main" val="17762592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Va nella sezione relativa ai cittadini e inizia la procedura di aggiunta. Dopo aver riempito tutti i dati, preme il bottone di completamento.</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provvede a cercare la miglior sistemazione possibile per un determinato cittadino; sarà individuata dal sistema una lista di immobili che rispettano criteri di vicinanza geografica da lui specificati mediante dei filtri. A questo punto Luca sceglie l’immobile e lo assegna al cittadino che ne ha bisogno.</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iniziale</a:t>
            </a:r>
          </a:p>
        </p:txBody>
      </p:sp>
      <p:pic>
        <p:nvPicPr>
          <p:cNvPr id="5" name="Registrazione schermo 5">
            <a:hlinkClick r:id="" action="ppaction://media"/>
            <a:extLst>
              <a:ext uri="{FF2B5EF4-FFF2-40B4-BE49-F238E27FC236}">
                <a16:creationId xmlns:a16="http://schemas.microsoft.com/office/drawing/2014/main" id="{8F0578AE-3B51-41AE-8F0D-15D7B07B09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41438" y="1660525"/>
            <a:ext cx="6765925" cy="5197475"/>
          </a:xfrm>
          <a:prstGeom prst="rect">
            <a:avLst/>
          </a:prstGeom>
        </p:spPr>
      </p:pic>
    </p:spTree>
    <p:extLst>
      <p:ext uri="{BB962C8B-B14F-4D97-AF65-F5344CB8AC3E}">
        <p14:creationId xmlns:p14="http://schemas.microsoft.com/office/powerpoint/2010/main" val="267387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pic>
        <p:nvPicPr>
          <p:cNvPr id="9" name="Immagine 8">
            <a:extLst>
              <a:ext uri="{FF2B5EF4-FFF2-40B4-BE49-F238E27FC236}">
                <a16:creationId xmlns:a16="http://schemas.microsoft.com/office/drawing/2014/main" id="{9F3F5EFF-4DAE-F541-B36E-A1E65C510611}"/>
              </a:ext>
            </a:extLst>
          </p:cNvPr>
          <p:cNvPicPr>
            <a:picLocks noChangeAspect="1"/>
          </p:cNvPicPr>
          <p:nvPr/>
        </p:nvPicPr>
        <p:blipFill>
          <a:blip r:embed="rId3"/>
          <a:stretch>
            <a:fillRect/>
          </a:stretch>
        </p:blipFill>
        <p:spPr>
          <a:xfrm>
            <a:off x="3528435" y="1955945"/>
            <a:ext cx="2087129" cy="2087129"/>
          </a:xfrm>
          <a:prstGeom prst="rect">
            <a:avLst/>
          </a:prstGeom>
        </p:spPr>
      </p:pic>
      <p:sp>
        <p:nvSpPr>
          <p:cNvPr id="11" name="CasellaDiTesto 10">
            <a:extLst>
              <a:ext uri="{FF2B5EF4-FFF2-40B4-BE49-F238E27FC236}">
                <a16:creationId xmlns:a16="http://schemas.microsoft.com/office/drawing/2014/main" id="{66EC141D-F069-9440-B382-8CD462BFDBEE}"/>
              </a:ext>
            </a:extLst>
          </p:cNvPr>
          <p:cNvSpPr txBox="1"/>
          <p:nvPr/>
        </p:nvSpPr>
        <p:spPr>
          <a:xfrm>
            <a:off x="628650" y="4475019"/>
            <a:ext cx="8016586" cy="1261884"/>
          </a:xfrm>
          <a:prstGeom prst="rect">
            <a:avLst/>
          </a:prstGeom>
          <a:noFill/>
        </p:spPr>
        <p:txBody>
          <a:bodyPr wrap="square" rtlCol="0">
            <a:spAutoFit/>
          </a:bodyPr>
          <a:lstStyle/>
          <a:p>
            <a:pPr marL="285750" indent="-285750">
              <a:buFont typeface="Arial" panose="020B0604020202020204" pitchFamily="34" charset="0"/>
              <a:buChar char="•"/>
            </a:pPr>
            <a:r>
              <a:rPr lang="it-IT" sz="2000" dirty="0"/>
              <a:t>Rischio Idrogeologico</a:t>
            </a:r>
          </a:p>
          <a:p>
            <a:pPr marL="285750" indent="-285750">
              <a:buFont typeface="Arial" panose="020B0604020202020204" pitchFamily="34" charset="0"/>
              <a:buChar char="•"/>
            </a:pPr>
            <a:r>
              <a:rPr lang="it-IT" sz="2000" dirty="0"/>
              <a:t>Situazioni causate dall’incuria dell’uomo</a:t>
            </a:r>
          </a:p>
          <a:p>
            <a:pPr marL="285750" indent="-285750">
              <a:buFont typeface="Arial" panose="020B0604020202020204" pitchFamily="34" charset="0"/>
              <a:buChar char="•"/>
            </a:pPr>
            <a:endParaRPr lang="it-IT" dirty="0"/>
          </a:p>
          <a:p>
            <a:pPr algn="ctr"/>
            <a:endParaRPr lang="it-IT" dirty="0"/>
          </a:p>
        </p:txBody>
      </p:sp>
      <p:sp>
        <p:nvSpPr>
          <p:cNvPr id="12" name="CasellaDiTesto 11">
            <a:extLst>
              <a:ext uri="{FF2B5EF4-FFF2-40B4-BE49-F238E27FC236}">
                <a16:creationId xmlns:a16="http://schemas.microsoft.com/office/drawing/2014/main" id="{17ADEC3F-3DE8-6549-B5CC-8211321EE70C}"/>
              </a:ext>
            </a:extLst>
          </p:cNvPr>
          <p:cNvSpPr txBox="1"/>
          <p:nvPr/>
        </p:nvSpPr>
        <p:spPr>
          <a:xfrm>
            <a:off x="1412297" y="5736903"/>
            <a:ext cx="6449292" cy="461665"/>
          </a:xfrm>
          <a:prstGeom prst="rect">
            <a:avLst/>
          </a:prstGeom>
          <a:noFill/>
        </p:spPr>
        <p:txBody>
          <a:bodyPr wrap="square" rtlCol="0">
            <a:spAutoFit/>
          </a:bodyPr>
          <a:lstStyle/>
          <a:p>
            <a:pPr algn="ctr"/>
            <a:r>
              <a:rPr lang="it-IT" sz="2400" dirty="0"/>
              <a:t>Persone costrette a lasciare la propria abitazione </a:t>
            </a:r>
          </a:p>
        </p:txBody>
      </p:sp>
    </p:spTree>
    <p:extLst>
      <p:ext uri="{BB962C8B-B14F-4D97-AF65-F5344CB8AC3E}">
        <p14:creationId xmlns:p14="http://schemas.microsoft.com/office/powerpoint/2010/main" val="705998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(Claim)</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3">
            <a:hlinkClick r:id="" action="ppaction://media"/>
            <a:extLst>
              <a:ext uri="{FF2B5EF4-FFF2-40B4-BE49-F238E27FC236}">
                <a16:creationId xmlns:a16="http://schemas.microsoft.com/office/drawing/2014/main" id="{43D3DD3B-C86B-45D4-BF7C-BEF03BCC47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4004" y="1746108"/>
            <a:ext cx="6595991" cy="4492673"/>
          </a:xfrm>
          <a:prstGeom prst="rect">
            <a:avLst/>
          </a:prstGeom>
        </p:spPr>
      </p:pic>
    </p:spTree>
    <p:extLst>
      <p:ext uri="{BB962C8B-B14F-4D97-AF65-F5344CB8AC3E}">
        <p14:creationId xmlns:p14="http://schemas.microsoft.com/office/powerpoint/2010/main" val="1975594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4">
            <a:hlinkClick r:id="" action="ppaction://media"/>
            <a:extLst>
              <a:ext uri="{FF2B5EF4-FFF2-40B4-BE49-F238E27FC236}">
                <a16:creationId xmlns:a16="http://schemas.microsoft.com/office/drawing/2014/main" id="{F3C9C55E-E628-4F6F-902B-F296FAF619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770351"/>
            <a:ext cx="6705600" cy="4922837"/>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a:xfrm>
            <a:off x="628650" y="1825624"/>
            <a:ext cx="7886700" cy="3622007"/>
          </a:xfrm>
        </p:spPr>
        <p:txBody>
          <a:bodyPr>
            <a:normAutofit/>
          </a:bodyPr>
          <a:lstStyle/>
          <a:p>
            <a:r>
              <a:rPr lang="it-IT" dirty="0"/>
              <a:t>Nella gestione di tali situazioni, vanno affrontate diverse fasi</a:t>
            </a:r>
          </a:p>
          <a:p>
            <a:pPr lvl="1"/>
            <a:r>
              <a:rPr lang="it-IT" dirty="0"/>
              <a:t>Censimento</a:t>
            </a:r>
          </a:p>
          <a:p>
            <a:pPr lvl="1"/>
            <a:r>
              <a:rPr lang="it-IT" dirty="0"/>
              <a:t>Smistamento in tendopoli</a:t>
            </a:r>
          </a:p>
          <a:p>
            <a:pPr lvl="1"/>
            <a:r>
              <a:rPr lang="it-IT" dirty="0"/>
              <a:t>Smistamento in hotel</a:t>
            </a:r>
          </a:p>
          <a:p>
            <a:pPr lvl="1"/>
            <a:endParaRPr lang="it-IT" dirty="0"/>
          </a:p>
          <a:p>
            <a:pPr marL="457200" lvl="1" indent="0">
              <a:buNone/>
            </a:pPr>
            <a:endParaRPr lang="it-IT" dirty="0"/>
          </a:p>
          <a:p>
            <a:pPr marL="457200" lvl="1" indent="0">
              <a:buNone/>
            </a:pPr>
            <a:endParaRPr lang="it-IT" dirty="0"/>
          </a:p>
          <a:p>
            <a:pPr lvl="1"/>
            <a:endParaRPr lang="it-IT" dirty="0"/>
          </a:p>
        </p:txBody>
      </p:sp>
      <p:pic>
        <p:nvPicPr>
          <p:cNvPr id="4" name="Immagine 3">
            <a:extLst>
              <a:ext uri="{FF2B5EF4-FFF2-40B4-BE49-F238E27FC236}">
                <a16:creationId xmlns:a16="http://schemas.microsoft.com/office/drawing/2014/main" id="{CFD8435B-5859-FC46-9EED-E2363481EB48}"/>
              </a:ext>
            </a:extLst>
          </p:cNvPr>
          <p:cNvPicPr>
            <a:picLocks noChangeAspect="1"/>
          </p:cNvPicPr>
          <p:nvPr/>
        </p:nvPicPr>
        <p:blipFill>
          <a:blip r:embed="rId3"/>
          <a:stretch>
            <a:fillRect/>
          </a:stretch>
        </p:blipFill>
        <p:spPr>
          <a:xfrm>
            <a:off x="907326" y="5447632"/>
            <a:ext cx="1899354" cy="904455"/>
          </a:xfrm>
          <a:prstGeom prst="rect">
            <a:avLst/>
          </a:prstGeom>
        </p:spPr>
      </p:pic>
      <p:pic>
        <p:nvPicPr>
          <p:cNvPr id="6" name="Immagine 5">
            <a:extLst>
              <a:ext uri="{FF2B5EF4-FFF2-40B4-BE49-F238E27FC236}">
                <a16:creationId xmlns:a16="http://schemas.microsoft.com/office/drawing/2014/main" id="{0600873D-2FC8-8C4A-BD09-F986C8EC2579}"/>
              </a:ext>
            </a:extLst>
          </p:cNvPr>
          <p:cNvPicPr>
            <a:picLocks noChangeAspect="1"/>
          </p:cNvPicPr>
          <p:nvPr/>
        </p:nvPicPr>
        <p:blipFill>
          <a:blip r:embed="rId4"/>
          <a:stretch>
            <a:fillRect/>
          </a:stretch>
        </p:blipFill>
        <p:spPr>
          <a:xfrm>
            <a:off x="6615996" y="3673875"/>
            <a:ext cx="1899354" cy="2710728"/>
          </a:xfrm>
          <a:prstGeom prst="rect">
            <a:avLst/>
          </a:prstGeom>
        </p:spPr>
      </p:pic>
      <p:grpSp>
        <p:nvGrpSpPr>
          <p:cNvPr id="7" name="Gruppo 6">
            <a:extLst>
              <a:ext uri="{FF2B5EF4-FFF2-40B4-BE49-F238E27FC236}">
                <a16:creationId xmlns:a16="http://schemas.microsoft.com/office/drawing/2014/main" id="{7DE78099-CECD-734E-9C95-FBF3492B31DD}"/>
              </a:ext>
            </a:extLst>
          </p:cNvPr>
          <p:cNvGrpSpPr/>
          <p:nvPr/>
        </p:nvGrpSpPr>
        <p:grpSpPr>
          <a:xfrm>
            <a:off x="3423287" y="5638902"/>
            <a:ext cx="3035487" cy="758433"/>
            <a:chOff x="3423287" y="5638902"/>
            <a:chExt cx="3035487" cy="758433"/>
          </a:xfrm>
        </p:grpSpPr>
        <p:pic>
          <p:nvPicPr>
            <p:cNvPr id="5" name="Immagine 4">
              <a:extLst>
                <a:ext uri="{FF2B5EF4-FFF2-40B4-BE49-F238E27FC236}">
                  <a16:creationId xmlns:a16="http://schemas.microsoft.com/office/drawing/2014/main" id="{12A7EAAF-AF0E-724E-96F7-C747D7AC9647}"/>
                </a:ext>
              </a:extLst>
            </p:cNvPr>
            <p:cNvPicPr>
              <a:picLocks noChangeAspect="1"/>
            </p:cNvPicPr>
            <p:nvPr/>
          </p:nvPicPr>
          <p:blipFill>
            <a:blip r:embed="rId5"/>
            <a:stretch>
              <a:fillRect/>
            </a:stretch>
          </p:blipFill>
          <p:spPr>
            <a:xfrm>
              <a:off x="5510851" y="5651636"/>
              <a:ext cx="947923" cy="745699"/>
            </a:xfrm>
            <a:prstGeom prst="rect">
              <a:avLst/>
            </a:prstGeom>
          </p:spPr>
        </p:pic>
        <p:pic>
          <p:nvPicPr>
            <p:cNvPr id="12" name="Immagine 11">
              <a:extLst>
                <a:ext uri="{FF2B5EF4-FFF2-40B4-BE49-F238E27FC236}">
                  <a16:creationId xmlns:a16="http://schemas.microsoft.com/office/drawing/2014/main" id="{ED68894D-ACB5-854C-BC34-8D34A29CAE97}"/>
                </a:ext>
              </a:extLst>
            </p:cNvPr>
            <p:cNvPicPr>
              <a:picLocks noChangeAspect="1"/>
            </p:cNvPicPr>
            <p:nvPr/>
          </p:nvPicPr>
          <p:blipFill>
            <a:blip r:embed="rId5"/>
            <a:stretch>
              <a:fillRect/>
            </a:stretch>
          </p:blipFill>
          <p:spPr>
            <a:xfrm>
              <a:off x="4467069" y="5651636"/>
              <a:ext cx="947923" cy="745699"/>
            </a:xfrm>
            <a:prstGeom prst="rect">
              <a:avLst/>
            </a:prstGeom>
          </p:spPr>
        </p:pic>
        <p:pic>
          <p:nvPicPr>
            <p:cNvPr id="14" name="Immagine 13">
              <a:extLst>
                <a:ext uri="{FF2B5EF4-FFF2-40B4-BE49-F238E27FC236}">
                  <a16:creationId xmlns:a16="http://schemas.microsoft.com/office/drawing/2014/main" id="{9BF12398-B312-2B48-BF40-70620849A75E}"/>
                </a:ext>
              </a:extLst>
            </p:cNvPr>
            <p:cNvPicPr>
              <a:picLocks noChangeAspect="1"/>
            </p:cNvPicPr>
            <p:nvPr/>
          </p:nvPicPr>
          <p:blipFill>
            <a:blip r:embed="rId5"/>
            <a:stretch>
              <a:fillRect/>
            </a:stretch>
          </p:blipFill>
          <p:spPr>
            <a:xfrm>
              <a:off x="3423287" y="5638902"/>
              <a:ext cx="947923" cy="745699"/>
            </a:xfrm>
            <a:prstGeom prst="rect">
              <a:avLst/>
            </a:prstGeom>
          </p:spPr>
        </p:pic>
      </p:gr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Visualizzazione profilo utente (Lato Utente)</a:t>
            </a:r>
          </a:p>
        </p:txBody>
      </p:sp>
      <p:pic>
        <p:nvPicPr>
          <p:cNvPr id="4" name="Registrazione schermo 1">
            <a:hlinkClick r:id="" action="ppaction://media"/>
            <a:extLst>
              <a:ext uri="{FF2B5EF4-FFF2-40B4-BE49-F238E27FC236}">
                <a16:creationId xmlns:a16="http://schemas.microsoft.com/office/drawing/2014/main" id="{25620726-4070-4159-87B6-7F461322C7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3162" y="1850592"/>
            <a:ext cx="6797675" cy="4403725"/>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Aggiunta immobile (Lato Utente)</a:t>
            </a:r>
          </a:p>
        </p:txBody>
      </p:sp>
      <p:pic>
        <p:nvPicPr>
          <p:cNvPr id="5" name="Registrazione schermo 2">
            <a:hlinkClick r:id="" action="ppaction://media"/>
            <a:extLst>
              <a:ext uri="{FF2B5EF4-FFF2-40B4-BE49-F238E27FC236}">
                <a16:creationId xmlns:a16="http://schemas.microsoft.com/office/drawing/2014/main" id="{E73455BA-9AD3-4505-AC28-48DEEA0D24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853046"/>
            <a:ext cx="6705600" cy="4343400"/>
          </a:xfrm>
          <a:prstGeom prst="rect">
            <a:avLst/>
          </a:prstGeom>
        </p:spPr>
      </p:pic>
    </p:spTree>
    <p:extLst>
      <p:ext uri="{BB962C8B-B14F-4D97-AF65-F5344CB8AC3E}">
        <p14:creationId xmlns:p14="http://schemas.microsoft.com/office/powerpoint/2010/main" val="3629513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Rimozione occupanti - Lato Operatore </a:t>
            </a:r>
          </a:p>
        </p:txBody>
      </p:sp>
      <p:pic>
        <p:nvPicPr>
          <p:cNvPr id="5" name="Registrazione schermo 5">
            <a:hlinkClick r:id="" action="ppaction://media"/>
            <a:extLst>
              <a:ext uri="{FF2B5EF4-FFF2-40B4-BE49-F238E27FC236}">
                <a16:creationId xmlns:a16="http://schemas.microsoft.com/office/drawing/2014/main" id="{B360EEFE-67E7-4CC8-B603-D33CE99E89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795174"/>
            <a:ext cx="6797675" cy="4403725"/>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p>
          <a:p>
            <a:endParaRPr lang="it-IT" dirty="0"/>
          </a:p>
          <a:p>
            <a:pPr lvl="1"/>
            <a:endParaRPr lang="it-IT" dirty="0"/>
          </a:p>
        </p:txBody>
      </p:sp>
      <p:pic>
        <p:nvPicPr>
          <p:cNvPr id="5" name="Immagine 4">
            <a:extLst>
              <a:ext uri="{FF2B5EF4-FFF2-40B4-BE49-F238E27FC236}">
                <a16:creationId xmlns:a16="http://schemas.microsoft.com/office/drawing/2014/main" id="{169968FC-DB1F-654C-92DA-20AB36D73660}"/>
              </a:ext>
            </a:extLst>
          </p:cNvPr>
          <p:cNvPicPr>
            <a:picLocks noChangeAspect="1"/>
          </p:cNvPicPr>
          <p:nvPr/>
        </p:nvPicPr>
        <p:blipFill>
          <a:blip r:embed="rId3"/>
          <a:stretch>
            <a:fillRect/>
          </a:stretch>
        </p:blipFill>
        <p:spPr>
          <a:xfrm>
            <a:off x="4504459" y="2847109"/>
            <a:ext cx="4010891" cy="4010891"/>
          </a:xfrm>
          <a:prstGeom prst="rect">
            <a:avLst/>
          </a:prstGeom>
        </p:spPr>
      </p:pic>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pic>
        <p:nvPicPr>
          <p:cNvPr id="7" name="Segnaposto contenuto 6">
            <a:extLst>
              <a:ext uri="{FF2B5EF4-FFF2-40B4-BE49-F238E27FC236}">
                <a16:creationId xmlns:a16="http://schemas.microsoft.com/office/drawing/2014/main" id="{19A4C97F-87C4-F84E-89E3-7E055D9062F3}"/>
              </a:ext>
            </a:extLst>
          </p:cNvPr>
          <p:cNvPicPr>
            <a:picLocks noGrp="1" noChangeAspect="1"/>
          </p:cNvPicPr>
          <p:nvPr>
            <p:ph idx="1"/>
          </p:nvPr>
        </p:nvPicPr>
        <p:blipFill>
          <a:blip r:embed="rId3"/>
          <a:stretch>
            <a:fillRect/>
          </a:stretch>
        </p:blipFill>
        <p:spPr>
          <a:xfrm>
            <a:off x="3650672" y="4682162"/>
            <a:ext cx="1629641" cy="1810712"/>
          </a:xfrm>
        </p:spPr>
      </p:pic>
      <p:sp>
        <p:nvSpPr>
          <p:cNvPr id="8" name="CasellaDiTesto 7">
            <a:extLst>
              <a:ext uri="{FF2B5EF4-FFF2-40B4-BE49-F238E27FC236}">
                <a16:creationId xmlns:a16="http://schemas.microsoft.com/office/drawing/2014/main" id="{D074B0FA-0857-3546-BDCA-8E509DE24C88}"/>
              </a:ext>
            </a:extLst>
          </p:cNvPr>
          <p:cNvSpPr txBox="1"/>
          <p:nvPr/>
        </p:nvSpPr>
        <p:spPr>
          <a:xfrm>
            <a:off x="628650" y="1870364"/>
            <a:ext cx="7886700" cy="584775"/>
          </a:xfrm>
          <a:prstGeom prst="rect">
            <a:avLst/>
          </a:prstGeom>
          <a:noFill/>
        </p:spPr>
        <p:txBody>
          <a:bodyPr wrap="square" rtlCol="0">
            <a:spAutoFit/>
          </a:bodyPr>
          <a:lstStyle/>
          <a:p>
            <a:pPr algn="ctr"/>
            <a:r>
              <a:rPr lang="it-IT" sz="3200" dirty="0" err="1"/>
              <a:t>ShareMyHouse</a:t>
            </a:r>
            <a:endParaRPr lang="it-IT" sz="3200" dirty="0"/>
          </a:p>
        </p:txBody>
      </p:sp>
      <p:sp>
        <p:nvSpPr>
          <p:cNvPr id="9" name="CasellaDiTesto 8">
            <a:extLst>
              <a:ext uri="{FF2B5EF4-FFF2-40B4-BE49-F238E27FC236}">
                <a16:creationId xmlns:a16="http://schemas.microsoft.com/office/drawing/2014/main" id="{97A918EF-5F01-DD45-838C-AB0500FE2BF0}"/>
              </a:ext>
            </a:extLst>
          </p:cNvPr>
          <p:cNvSpPr txBox="1"/>
          <p:nvPr/>
        </p:nvSpPr>
        <p:spPr>
          <a:xfrm>
            <a:off x="415636" y="2511704"/>
            <a:ext cx="8099714" cy="1569660"/>
          </a:xfrm>
          <a:prstGeom prst="rect">
            <a:avLst/>
          </a:prstGeom>
          <a:noFill/>
        </p:spPr>
        <p:txBody>
          <a:bodyPr wrap="square" rtlCol="0">
            <a:spAutoFit/>
          </a:bodyPr>
          <a:lstStyle/>
          <a:p>
            <a:pPr marL="342900" indent="-342900">
              <a:buFont typeface="Arial" panose="020B0604020202020204" pitchFamily="34" charset="0"/>
              <a:buChar char="•"/>
            </a:pPr>
            <a:r>
              <a:rPr lang="it-IT" sz="2400" dirty="0"/>
              <a:t>Consentirà ai cittadini di mettere a diposizione dei propri immobili, in totale autonomia</a:t>
            </a:r>
          </a:p>
          <a:p>
            <a:pPr marL="342900" indent="-342900">
              <a:buFont typeface="Arial" panose="020B0604020202020204" pitchFamily="34" charset="0"/>
              <a:buChar char="•"/>
            </a:pPr>
            <a:r>
              <a:rPr lang="it-IT" sz="2400" dirty="0"/>
              <a:t> Consentirà agli operatori di protezione civile di visualizzare gli immobili aggiunti dai cittadini e di assegnarli a chi bisogno</a:t>
            </a:r>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Gli utenti target saranno persone appartenenti alle seguenti categorie:</a:t>
            </a:r>
          </a:p>
          <a:p>
            <a:r>
              <a:rPr lang="it-IT" dirty="0"/>
              <a:t>Cittadini</a:t>
            </a:r>
          </a:p>
          <a:p>
            <a:r>
              <a:rPr lang="it-IT" dirty="0"/>
              <a:t>Operatori della protezione civile</a:t>
            </a:r>
          </a:p>
        </p:txBody>
      </p:sp>
      <p:pic>
        <p:nvPicPr>
          <p:cNvPr id="3" name="Immagine 2">
            <a:extLst>
              <a:ext uri="{FF2B5EF4-FFF2-40B4-BE49-F238E27FC236}">
                <a16:creationId xmlns:a16="http://schemas.microsoft.com/office/drawing/2014/main" id="{8B79287E-1747-2A45-AB00-13A65084A44A}"/>
              </a:ext>
            </a:extLst>
          </p:cNvPr>
          <p:cNvPicPr>
            <a:picLocks noChangeAspect="1"/>
          </p:cNvPicPr>
          <p:nvPr/>
        </p:nvPicPr>
        <p:blipFill>
          <a:blip r:embed="rId3"/>
          <a:stretch>
            <a:fillRect/>
          </a:stretch>
        </p:blipFill>
        <p:spPr>
          <a:xfrm>
            <a:off x="5631872" y="3574471"/>
            <a:ext cx="3020291" cy="3020291"/>
          </a:xfrm>
          <a:prstGeom prst="rect">
            <a:avLst/>
          </a:prstGeom>
        </p:spPr>
      </p:pic>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La prima operazione compiuta è stata lo svolgimento di un’analisi contestuale. </a:t>
            </a:r>
          </a:p>
          <a:p>
            <a:r>
              <a:rPr lang="it-IT" dirty="0"/>
              <a:t>Interviste</a:t>
            </a:r>
          </a:p>
          <a:p>
            <a:r>
              <a:rPr lang="it-IT" dirty="0"/>
              <a:t>Sondaggio Online</a:t>
            </a:r>
          </a:p>
        </p:txBody>
      </p:sp>
      <p:pic>
        <p:nvPicPr>
          <p:cNvPr id="5" name="Immagine 4">
            <a:extLst>
              <a:ext uri="{FF2B5EF4-FFF2-40B4-BE49-F238E27FC236}">
                <a16:creationId xmlns:a16="http://schemas.microsoft.com/office/drawing/2014/main" id="{6A5AAB18-0B9C-8F4C-B697-63838EB28FF5}"/>
              </a:ext>
            </a:extLst>
          </p:cNvPr>
          <p:cNvPicPr>
            <a:picLocks noChangeAspect="1"/>
          </p:cNvPicPr>
          <p:nvPr/>
        </p:nvPicPr>
        <p:blipFill>
          <a:blip r:embed="rId3"/>
          <a:stretch>
            <a:fillRect/>
          </a:stretch>
        </p:blipFill>
        <p:spPr>
          <a:xfrm>
            <a:off x="6782120" y="3944937"/>
            <a:ext cx="2209480" cy="2232026"/>
          </a:xfrm>
          <a:prstGeom prst="rect">
            <a:avLst/>
          </a:prstGeom>
        </p:spPr>
      </p:pic>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Dalle interviste e dai sondaggi sono risultate importanti</a:t>
            </a:r>
          </a:p>
          <a:p>
            <a:r>
              <a:rPr lang="it-IT" sz="2000" dirty="0"/>
              <a:t>Vicinanza del nuovo immobile a quello abbandonato in precedenza</a:t>
            </a:r>
          </a:p>
          <a:p>
            <a:r>
              <a:rPr lang="it-IT" sz="2000" dirty="0"/>
              <a:t>Importanza che la tecnologia può avere nel semplificare la gestione di questo tipo di emergenza</a:t>
            </a:r>
          </a:p>
          <a:p>
            <a:r>
              <a:rPr lang="it-IT" sz="2000" dirty="0"/>
              <a:t>Molte persone sarebbero disposte a mettere a disposizione un proprio immobile</a:t>
            </a:r>
          </a:p>
          <a:p>
            <a:r>
              <a:rPr lang="it-IT" sz="2000" dirty="0"/>
              <a:t>Nessuno è disposto ad affrontare iter burocratici complicati per mettere a disposizione un immobile</a:t>
            </a:r>
          </a:p>
          <a:p>
            <a:endParaRPr lang="it-IT" sz="2000" dirty="0"/>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636</TotalTime>
  <Words>3474</Words>
  <Application>Microsoft Macintosh PowerPoint</Application>
  <PresentationFormat>Presentazione su schermo (4:3)</PresentationFormat>
  <Paragraphs>299</Paragraphs>
  <Slides>47</Slides>
  <Notes>35</Notes>
  <HiddenSlides>0</HiddenSlides>
  <MMClips>7</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47</vt:i4>
      </vt:variant>
    </vt:vector>
  </HeadingPairs>
  <TitlesOfParts>
    <vt:vector size="51"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 - Risultati</vt:lpstr>
      <vt:lpstr>Cambiamenti nel piano</vt:lpstr>
      <vt:lpstr>Personas</vt:lpstr>
      <vt:lpstr>Persona- Davide</vt:lpstr>
      <vt:lpstr>Persona- Luca</vt:lpstr>
      <vt:lpstr>Problem Scenarios e Claim</vt:lpstr>
      <vt:lpstr>Problem Scenario - Esempio</vt:lpstr>
      <vt:lpstr>Requisiti Funzionali (Principali)</vt:lpstr>
      <vt:lpstr>Requisiti di Usabilità (Principali)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Prototipo iniziale</vt:lpstr>
      <vt:lpstr>Interaction Scenario (Claim)</vt:lpstr>
      <vt:lpstr>Modifiche al prototipo</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Visualizzazione profilo utente (Lato Utente)</vt:lpstr>
      <vt:lpstr>Prototipo Hi-Fi – Esempio (1)  Aggiunta immobile (Lato Utente)</vt:lpstr>
      <vt:lpstr>Prototipo Hi-Fi – Esempio (2)  Rimozione occupanti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Emanuele Gargiulo</cp:lastModifiedBy>
  <cp:revision>98</cp:revision>
  <dcterms:created xsi:type="dcterms:W3CDTF">2019-05-15T14:10:37Z</dcterms:created>
  <dcterms:modified xsi:type="dcterms:W3CDTF">2019-06-03T16:22:30Z</dcterms:modified>
</cp:coreProperties>
</file>